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67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33" d="100"/>
          <a:sy n="33" d="100"/>
        </p:scale>
        <p:origin x="1604" y="5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37912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5971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3978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3607" y="2130623"/>
            <a:ext cx="4919186" cy="3968234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6280190" y="1117878"/>
            <a:ext cx="7556421" cy="391287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7702"/>
              </a:lnSpc>
              <a:buNone/>
            </a:pPr>
            <a:r>
              <a:rPr lang="en-US" sz="6162" dirty="0">
                <a:solidFill>
                  <a:srgbClr val="97B8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Harnessing AI for Smarter CCTV: Enhancing Crime Prevention</a:t>
            </a:r>
            <a:endParaRPr lang="en-US" sz="6162" dirty="0"/>
          </a:p>
        </p:txBody>
      </p:sp>
      <p:sp>
        <p:nvSpPr>
          <p:cNvPr id="7" name="Text 2"/>
          <p:cNvSpPr/>
          <p:nvPr/>
        </p:nvSpPr>
        <p:spPr>
          <a:xfrm>
            <a:off x="6280190" y="5370909"/>
            <a:ext cx="7556421" cy="10887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Discover how AI-powered CCTV is transforming the landscape of crime prevention, unlocking a new era of enhanced security and proactive responses.</a:t>
            </a:r>
            <a:endParaRPr lang="en-US" sz="1786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42358" y="2206109"/>
            <a:ext cx="5089684" cy="3817263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555665" y="1556028"/>
            <a:ext cx="8032671" cy="99226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907"/>
              </a:lnSpc>
              <a:buNone/>
            </a:pPr>
            <a:r>
              <a:rPr lang="en-US" sz="3126" dirty="0">
                <a:solidFill>
                  <a:srgbClr val="97B8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Challenges and Roadblocks in Adopting AI-Enhanced CCTV</a:t>
            </a:r>
            <a:endParaRPr lang="en-US" sz="3126" dirty="0"/>
          </a:p>
        </p:txBody>
      </p:sp>
      <p:sp>
        <p:nvSpPr>
          <p:cNvPr id="7" name="Shape 2"/>
          <p:cNvSpPr/>
          <p:nvPr/>
        </p:nvSpPr>
        <p:spPr>
          <a:xfrm>
            <a:off x="555665" y="2786420"/>
            <a:ext cx="8032671" cy="3887153"/>
          </a:xfrm>
          <a:prstGeom prst="roundRect">
            <a:avLst>
              <a:gd name="adj" fmla="val 613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8" name="Shape 3"/>
          <p:cNvSpPr/>
          <p:nvPr/>
        </p:nvSpPr>
        <p:spPr>
          <a:xfrm>
            <a:off x="563285" y="2794040"/>
            <a:ext cx="8017431" cy="96797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9" name="Text 4"/>
          <p:cNvSpPr/>
          <p:nvPr/>
        </p:nvSpPr>
        <p:spPr>
          <a:xfrm>
            <a:off x="721995" y="2896910"/>
            <a:ext cx="3687485" cy="2540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000"/>
              </a:lnSpc>
              <a:buNone/>
            </a:pPr>
            <a:r>
              <a:rPr lang="en-US" sz="12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Infrastructure Limitations</a:t>
            </a:r>
            <a:endParaRPr lang="en-US" sz="1250" dirty="0"/>
          </a:p>
        </p:txBody>
      </p:sp>
      <p:sp>
        <p:nvSpPr>
          <p:cNvPr id="10" name="Text 5"/>
          <p:cNvSpPr/>
          <p:nvPr/>
        </p:nvSpPr>
        <p:spPr>
          <a:xfrm>
            <a:off x="4734520" y="2896910"/>
            <a:ext cx="3687485" cy="76223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000"/>
              </a:lnSpc>
              <a:buNone/>
            </a:pPr>
            <a:r>
              <a:rPr lang="en-US" sz="12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Upgrading legacy CCTV systems and ensuring reliable network connectivity can pose significant logistical and financial hurdles.</a:t>
            </a:r>
            <a:endParaRPr lang="en-US" sz="1250" dirty="0"/>
          </a:p>
        </p:txBody>
      </p:sp>
      <p:sp>
        <p:nvSpPr>
          <p:cNvPr id="11" name="Shape 6"/>
          <p:cNvSpPr/>
          <p:nvPr/>
        </p:nvSpPr>
        <p:spPr>
          <a:xfrm>
            <a:off x="563285" y="3762018"/>
            <a:ext cx="8017431" cy="967978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2" name="Text 7"/>
          <p:cNvSpPr/>
          <p:nvPr/>
        </p:nvSpPr>
        <p:spPr>
          <a:xfrm>
            <a:off x="721995" y="3864888"/>
            <a:ext cx="3687485" cy="2540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000"/>
              </a:lnSpc>
              <a:buNone/>
            </a:pPr>
            <a:r>
              <a:rPr lang="en-US" sz="12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Data Privacy Regulations</a:t>
            </a:r>
            <a:endParaRPr lang="en-US" sz="1250" dirty="0"/>
          </a:p>
        </p:txBody>
      </p:sp>
      <p:sp>
        <p:nvSpPr>
          <p:cNvPr id="13" name="Text 8"/>
          <p:cNvSpPr/>
          <p:nvPr/>
        </p:nvSpPr>
        <p:spPr>
          <a:xfrm>
            <a:off x="4734520" y="3864888"/>
            <a:ext cx="3687485" cy="76223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000"/>
              </a:lnSpc>
              <a:buNone/>
            </a:pPr>
            <a:r>
              <a:rPr lang="en-US" sz="12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Strict data privacy laws and public concerns over surveillance can slow the widespread adoption of AI-enhanced CCTV.</a:t>
            </a:r>
            <a:endParaRPr lang="en-US" sz="1250" dirty="0"/>
          </a:p>
        </p:txBody>
      </p:sp>
      <p:sp>
        <p:nvSpPr>
          <p:cNvPr id="14" name="Shape 9"/>
          <p:cNvSpPr/>
          <p:nvPr/>
        </p:nvSpPr>
        <p:spPr>
          <a:xfrm>
            <a:off x="563285" y="4729996"/>
            <a:ext cx="8017431" cy="96797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5" name="Text 10"/>
          <p:cNvSpPr/>
          <p:nvPr/>
        </p:nvSpPr>
        <p:spPr>
          <a:xfrm>
            <a:off x="721995" y="4832866"/>
            <a:ext cx="3687485" cy="2540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000"/>
              </a:lnSpc>
              <a:buNone/>
            </a:pPr>
            <a:r>
              <a:rPr lang="en-US" sz="12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Algorithmic Bias</a:t>
            </a:r>
            <a:endParaRPr lang="en-US" sz="1250" dirty="0"/>
          </a:p>
        </p:txBody>
      </p:sp>
      <p:sp>
        <p:nvSpPr>
          <p:cNvPr id="16" name="Text 11"/>
          <p:cNvSpPr/>
          <p:nvPr/>
        </p:nvSpPr>
        <p:spPr>
          <a:xfrm>
            <a:off x="4734520" y="4832866"/>
            <a:ext cx="3687485" cy="76223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000"/>
              </a:lnSpc>
              <a:buNone/>
            </a:pPr>
            <a:r>
              <a:rPr lang="en-US" sz="12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Ensuring the fairness and accuracy of AI algorithms used in CCTV systems is crucial to prevent discriminatory outcomes.</a:t>
            </a:r>
            <a:endParaRPr lang="en-US" sz="1250" dirty="0"/>
          </a:p>
        </p:txBody>
      </p:sp>
      <p:sp>
        <p:nvSpPr>
          <p:cNvPr id="17" name="Shape 12"/>
          <p:cNvSpPr/>
          <p:nvPr/>
        </p:nvSpPr>
        <p:spPr>
          <a:xfrm>
            <a:off x="563285" y="5697974"/>
            <a:ext cx="8017431" cy="967978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8" name="Text 13"/>
          <p:cNvSpPr/>
          <p:nvPr/>
        </p:nvSpPr>
        <p:spPr>
          <a:xfrm>
            <a:off x="721995" y="5800844"/>
            <a:ext cx="3687485" cy="2540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000"/>
              </a:lnSpc>
              <a:buNone/>
            </a:pPr>
            <a:r>
              <a:rPr lang="en-US" sz="12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Public Acceptance</a:t>
            </a:r>
            <a:endParaRPr lang="en-US" sz="1250" dirty="0"/>
          </a:p>
        </p:txBody>
      </p:sp>
      <p:sp>
        <p:nvSpPr>
          <p:cNvPr id="19" name="Text 14"/>
          <p:cNvSpPr/>
          <p:nvPr/>
        </p:nvSpPr>
        <p:spPr>
          <a:xfrm>
            <a:off x="4734520" y="5800844"/>
            <a:ext cx="3687485" cy="76223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000"/>
              </a:lnSpc>
              <a:buNone/>
            </a:pPr>
            <a:r>
              <a:rPr lang="en-US" sz="12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Gaining public trust and addressing concerns about the use of AI-powered CCTV for crime prevention is an ongoing challenge.</a:t>
            </a:r>
            <a:endParaRPr lang="en-US" sz="12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9314" y="2639973"/>
            <a:ext cx="5027771" cy="2949654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6128147" y="1376005"/>
            <a:ext cx="7860506" cy="114585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4512"/>
              </a:lnSpc>
              <a:buNone/>
            </a:pPr>
            <a:r>
              <a:rPr lang="en-US" sz="3610" dirty="0">
                <a:solidFill>
                  <a:srgbClr val="97B8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The Future of AI-Powered CCTV in Crime Prevention</a:t>
            </a:r>
            <a:endParaRPr lang="en-US" sz="3610" dirty="0"/>
          </a:p>
        </p:txBody>
      </p:sp>
      <p:sp>
        <p:nvSpPr>
          <p:cNvPr id="7" name="Shape 2"/>
          <p:cNvSpPr/>
          <p:nvPr/>
        </p:nvSpPr>
        <p:spPr>
          <a:xfrm>
            <a:off x="6128147" y="2796897"/>
            <a:ext cx="3838575" cy="1936671"/>
          </a:xfrm>
          <a:prstGeom prst="roundRect">
            <a:avLst>
              <a:gd name="adj" fmla="val 1420"/>
            </a:avLst>
          </a:prstGeom>
          <a:solidFill>
            <a:srgbClr val="26262B"/>
          </a:solidFill>
          <a:ln/>
        </p:spPr>
      </p:sp>
      <p:sp>
        <p:nvSpPr>
          <p:cNvPr id="8" name="Text 3"/>
          <p:cNvSpPr/>
          <p:nvPr/>
        </p:nvSpPr>
        <p:spPr>
          <a:xfrm>
            <a:off x="6311503" y="2980253"/>
            <a:ext cx="2291953" cy="28646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56"/>
              </a:lnSpc>
              <a:buNone/>
            </a:pPr>
            <a:r>
              <a:rPr lang="en-US" sz="1805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Predictive Policing</a:t>
            </a:r>
            <a:endParaRPr lang="en-US" sz="1805" dirty="0"/>
          </a:p>
        </p:txBody>
      </p:sp>
      <p:sp>
        <p:nvSpPr>
          <p:cNvPr id="9" name="Text 4"/>
          <p:cNvSpPr/>
          <p:nvPr/>
        </p:nvSpPr>
        <p:spPr>
          <a:xfrm>
            <a:off x="6311503" y="3376732"/>
            <a:ext cx="3471863" cy="117348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310"/>
              </a:lnSpc>
              <a:buNone/>
            </a:pPr>
            <a:r>
              <a:rPr lang="en-US" sz="1444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Advancements in AI and predictive analytics will enable CCTV systems to anticipate and prevent crimes before they occur.</a:t>
            </a:r>
            <a:endParaRPr lang="en-US" sz="1444" dirty="0"/>
          </a:p>
        </p:txBody>
      </p:sp>
      <p:sp>
        <p:nvSpPr>
          <p:cNvPr id="10" name="Shape 5"/>
          <p:cNvSpPr/>
          <p:nvPr/>
        </p:nvSpPr>
        <p:spPr>
          <a:xfrm>
            <a:off x="10150078" y="2796897"/>
            <a:ext cx="3838575" cy="1936671"/>
          </a:xfrm>
          <a:prstGeom prst="roundRect">
            <a:avLst>
              <a:gd name="adj" fmla="val 1420"/>
            </a:avLst>
          </a:prstGeom>
          <a:solidFill>
            <a:srgbClr val="26262B"/>
          </a:solidFill>
          <a:ln/>
        </p:spPr>
      </p:sp>
      <p:sp>
        <p:nvSpPr>
          <p:cNvPr id="11" name="Text 6"/>
          <p:cNvSpPr/>
          <p:nvPr/>
        </p:nvSpPr>
        <p:spPr>
          <a:xfrm>
            <a:off x="10333434" y="2980253"/>
            <a:ext cx="2703790" cy="28646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56"/>
              </a:lnSpc>
              <a:buNone/>
            </a:pPr>
            <a:r>
              <a:rPr lang="en-US" sz="1805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Multimodal Integration</a:t>
            </a:r>
            <a:endParaRPr lang="en-US" sz="1805" dirty="0"/>
          </a:p>
        </p:txBody>
      </p:sp>
      <p:sp>
        <p:nvSpPr>
          <p:cNvPr id="12" name="Text 7"/>
          <p:cNvSpPr/>
          <p:nvPr/>
        </p:nvSpPr>
        <p:spPr>
          <a:xfrm>
            <a:off x="10333434" y="3376732"/>
            <a:ext cx="3471863" cy="117348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310"/>
              </a:lnSpc>
              <a:buNone/>
            </a:pPr>
            <a:r>
              <a:rPr lang="en-US" sz="1444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The integration of AI-enhanced CCTV with other sensors and data sources will create a comprehensive security ecosystem for smarter crime prevention.</a:t>
            </a:r>
            <a:endParaRPr lang="en-US" sz="1444" dirty="0"/>
          </a:p>
        </p:txBody>
      </p:sp>
      <p:sp>
        <p:nvSpPr>
          <p:cNvPr id="13" name="Shape 8"/>
          <p:cNvSpPr/>
          <p:nvPr/>
        </p:nvSpPr>
        <p:spPr>
          <a:xfrm>
            <a:off x="6128147" y="4916924"/>
            <a:ext cx="3838575" cy="1936671"/>
          </a:xfrm>
          <a:prstGeom prst="roundRect">
            <a:avLst>
              <a:gd name="adj" fmla="val 1420"/>
            </a:avLst>
          </a:prstGeom>
          <a:solidFill>
            <a:srgbClr val="26262B"/>
          </a:solidFill>
          <a:ln/>
        </p:spPr>
      </p:sp>
      <p:sp>
        <p:nvSpPr>
          <p:cNvPr id="14" name="Text 9"/>
          <p:cNvSpPr/>
          <p:nvPr/>
        </p:nvSpPr>
        <p:spPr>
          <a:xfrm>
            <a:off x="6311503" y="5100280"/>
            <a:ext cx="2291953" cy="28646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56"/>
              </a:lnSpc>
              <a:buNone/>
            </a:pPr>
            <a:r>
              <a:rPr lang="en-US" sz="1805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Ethical Governance</a:t>
            </a:r>
            <a:endParaRPr lang="en-US" sz="1805" dirty="0"/>
          </a:p>
        </p:txBody>
      </p:sp>
      <p:sp>
        <p:nvSpPr>
          <p:cNvPr id="15" name="Text 10"/>
          <p:cNvSpPr/>
          <p:nvPr/>
        </p:nvSpPr>
        <p:spPr>
          <a:xfrm>
            <a:off x="6311503" y="5496758"/>
            <a:ext cx="3471863" cy="117348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310"/>
              </a:lnSpc>
              <a:buNone/>
            </a:pPr>
            <a:r>
              <a:rPr lang="en-US" sz="1444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Robust ethical frameworks and regulatory oversight will ensure the responsible and equitable deployment of AI-powered CCTV technologies.</a:t>
            </a:r>
            <a:endParaRPr lang="en-US" sz="1444" dirty="0"/>
          </a:p>
        </p:txBody>
      </p:sp>
      <p:sp>
        <p:nvSpPr>
          <p:cNvPr id="16" name="Shape 11"/>
          <p:cNvSpPr/>
          <p:nvPr/>
        </p:nvSpPr>
        <p:spPr>
          <a:xfrm>
            <a:off x="10150078" y="4916924"/>
            <a:ext cx="3838575" cy="1936671"/>
          </a:xfrm>
          <a:prstGeom prst="roundRect">
            <a:avLst>
              <a:gd name="adj" fmla="val 1420"/>
            </a:avLst>
          </a:prstGeom>
          <a:solidFill>
            <a:srgbClr val="26262B"/>
          </a:solidFill>
          <a:ln/>
        </p:spPr>
      </p:sp>
      <p:sp>
        <p:nvSpPr>
          <p:cNvPr id="17" name="Text 12"/>
          <p:cNvSpPr/>
          <p:nvPr/>
        </p:nvSpPr>
        <p:spPr>
          <a:xfrm>
            <a:off x="10333434" y="5100280"/>
            <a:ext cx="2682716" cy="28646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56"/>
              </a:lnSpc>
              <a:buNone/>
            </a:pPr>
            <a:r>
              <a:rPr lang="en-US" sz="1805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Continuous Innovation</a:t>
            </a:r>
            <a:endParaRPr lang="en-US" sz="1805" dirty="0"/>
          </a:p>
        </p:txBody>
      </p:sp>
      <p:sp>
        <p:nvSpPr>
          <p:cNvPr id="18" name="Text 13"/>
          <p:cNvSpPr/>
          <p:nvPr/>
        </p:nvSpPr>
        <p:spPr>
          <a:xfrm>
            <a:off x="10333434" y="5496758"/>
            <a:ext cx="3471863" cy="117348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310"/>
              </a:lnSpc>
              <a:buNone/>
            </a:pPr>
            <a:r>
              <a:rPr lang="en-US" sz="1444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Ongoing research and development in computer vision, deep learning, and edge computing will drive the evolution of AI-enhanced CCTV solutions.</a:t>
            </a:r>
            <a:endParaRPr lang="en-US" sz="1444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F00606B-71AC-4C28-8E58-375CA926F05C}"/>
              </a:ext>
            </a:extLst>
          </p:cNvPr>
          <p:cNvSpPr txBox="1"/>
          <p:nvPr/>
        </p:nvSpPr>
        <p:spPr>
          <a:xfrm>
            <a:off x="5233735" y="3653135"/>
            <a:ext cx="34410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Bradley Hand ITC" panose="03070402050302030203" pitchFamily="66" charset="0"/>
              </a:rPr>
              <a:t>Thank you</a:t>
            </a:r>
            <a:endParaRPr lang="en-IN" sz="5400" dirty="0">
              <a:solidFill>
                <a:schemeClr val="bg1"/>
              </a:solidFill>
              <a:latin typeface="Bradley Hand ITC" panose="03070402050302030203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51304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5C24D86-B92D-4793-BE4A-E7508DFDA5DB}"/>
              </a:ext>
            </a:extLst>
          </p:cNvPr>
          <p:cNvSpPr/>
          <p:nvPr/>
        </p:nvSpPr>
        <p:spPr>
          <a:xfrm>
            <a:off x="9914021" y="721895"/>
            <a:ext cx="3729790" cy="750770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6D98120-4E09-49E0-8234-079AE469442F}"/>
              </a:ext>
            </a:extLst>
          </p:cNvPr>
          <p:cNvSpPr/>
          <p:nvPr/>
        </p:nvSpPr>
        <p:spPr>
          <a:xfrm>
            <a:off x="5450305" y="721895"/>
            <a:ext cx="3729790" cy="750770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5131597-25F3-4F03-896C-8F85459A49E9}"/>
              </a:ext>
            </a:extLst>
          </p:cNvPr>
          <p:cNvSpPr/>
          <p:nvPr/>
        </p:nvSpPr>
        <p:spPr>
          <a:xfrm>
            <a:off x="986589" y="721895"/>
            <a:ext cx="3729790" cy="750770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1725030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31505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31505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12367" y="2259568"/>
            <a:ext cx="4949666" cy="3712250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751403" y="590312"/>
            <a:ext cx="7641193" cy="201275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283"/>
              </a:lnSpc>
              <a:buNone/>
            </a:pPr>
            <a:r>
              <a:rPr lang="en-US" sz="4226" dirty="0">
                <a:solidFill>
                  <a:srgbClr val="97B8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Understanding the Limitations of Traditional CCTV Systems</a:t>
            </a:r>
            <a:endParaRPr lang="en-US" sz="4226" dirty="0"/>
          </a:p>
        </p:txBody>
      </p:sp>
      <p:sp>
        <p:nvSpPr>
          <p:cNvPr id="7" name="Shape 2"/>
          <p:cNvSpPr/>
          <p:nvPr/>
        </p:nvSpPr>
        <p:spPr>
          <a:xfrm>
            <a:off x="751403" y="3166467"/>
            <a:ext cx="483037" cy="483037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sp>
        <p:nvSpPr>
          <p:cNvPr id="8" name="Text 3"/>
          <p:cNvSpPr/>
          <p:nvPr/>
        </p:nvSpPr>
        <p:spPr>
          <a:xfrm>
            <a:off x="924758" y="3246953"/>
            <a:ext cx="136208" cy="32206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536"/>
              </a:lnSpc>
              <a:buNone/>
            </a:pPr>
            <a:r>
              <a:rPr lang="en-US" sz="2536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1</a:t>
            </a:r>
            <a:endParaRPr lang="en-US" sz="2536" dirty="0"/>
          </a:p>
        </p:txBody>
      </p:sp>
      <p:sp>
        <p:nvSpPr>
          <p:cNvPr id="9" name="Text 4"/>
          <p:cNvSpPr/>
          <p:nvPr/>
        </p:nvSpPr>
        <p:spPr>
          <a:xfrm>
            <a:off x="1449110" y="3166467"/>
            <a:ext cx="2683669" cy="3353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42"/>
              </a:lnSpc>
              <a:buNone/>
            </a:pPr>
            <a:r>
              <a:rPr lang="en-US" sz="2113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Reactive Approach</a:t>
            </a:r>
            <a:endParaRPr lang="en-US" sz="2113" dirty="0"/>
          </a:p>
        </p:txBody>
      </p:sp>
      <p:sp>
        <p:nvSpPr>
          <p:cNvPr id="10" name="Text 5"/>
          <p:cNvSpPr/>
          <p:nvPr/>
        </p:nvSpPr>
        <p:spPr>
          <a:xfrm>
            <a:off x="1449110" y="3630573"/>
            <a:ext cx="3015615" cy="206025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05"/>
              </a:lnSpc>
              <a:buNone/>
            </a:pPr>
            <a:r>
              <a:rPr lang="en-US" sz="169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Conventional CCTV systems primarily record and document events, lacking the ability to proactively identify and prevent criminal activities.</a:t>
            </a:r>
            <a:endParaRPr lang="en-US" sz="1691" dirty="0"/>
          </a:p>
        </p:txBody>
      </p:sp>
      <p:sp>
        <p:nvSpPr>
          <p:cNvPr id="11" name="Shape 6"/>
          <p:cNvSpPr/>
          <p:nvPr/>
        </p:nvSpPr>
        <p:spPr>
          <a:xfrm>
            <a:off x="4679394" y="3166467"/>
            <a:ext cx="483037" cy="483037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sp>
        <p:nvSpPr>
          <p:cNvPr id="12" name="Text 7"/>
          <p:cNvSpPr/>
          <p:nvPr/>
        </p:nvSpPr>
        <p:spPr>
          <a:xfrm>
            <a:off x="4820603" y="3246953"/>
            <a:ext cx="200620" cy="32206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536"/>
              </a:lnSpc>
              <a:buNone/>
            </a:pPr>
            <a:r>
              <a:rPr lang="en-US" sz="2536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2</a:t>
            </a:r>
            <a:endParaRPr lang="en-US" sz="2536" dirty="0"/>
          </a:p>
        </p:txBody>
      </p:sp>
      <p:sp>
        <p:nvSpPr>
          <p:cNvPr id="13" name="Text 8"/>
          <p:cNvSpPr/>
          <p:nvPr/>
        </p:nvSpPr>
        <p:spPr>
          <a:xfrm>
            <a:off x="5377101" y="3166467"/>
            <a:ext cx="2683669" cy="3353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42"/>
              </a:lnSpc>
              <a:buNone/>
            </a:pPr>
            <a:r>
              <a:rPr lang="en-US" sz="2113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Human Reliance</a:t>
            </a:r>
            <a:endParaRPr lang="en-US" sz="2113" dirty="0"/>
          </a:p>
        </p:txBody>
      </p:sp>
      <p:sp>
        <p:nvSpPr>
          <p:cNvPr id="14" name="Text 9"/>
          <p:cNvSpPr/>
          <p:nvPr/>
        </p:nvSpPr>
        <p:spPr>
          <a:xfrm>
            <a:off x="5377101" y="3630573"/>
            <a:ext cx="3015615" cy="171688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05"/>
              </a:lnSpc>
              <a:buNone/>
            </a:pPr>
            <a:r>
              <a:rPr lang="en-US" sz="169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Monitoring CCTV footage is often a labor-intensive task, heavily dependent on human attention, which can lead to missed opportunities.</a:t>
            </a:r>
            <a:endParaRPr lang="en-US" sz="1691" dirty="0"/>
          </a:p>
        </p:txBody>
      </p:sp>
      <p:sp>
        <p:nvSpPr>
          <p:cNvPr id="15" name="Shape 10"/>
          <p:cNvSpPr/>
          <p:nvPr/>
        </p:nvSpPr>
        <p:spPr>
          <a:xfrm>
            <a:off x="751403" y="6146959"/>
            <a:ext cx="483037" cy="483037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sp>
        <p:nvSpPr>
          <p:cNvPr id="16" name="Text 11"/>
          <p:cNvSpPr/>
          <p:nvPr/>
        </p:nvSpPr>
        <p:spPr>
          <a:xfrm>
            <a:off x="893088" y="6227445"/>
            <a:ext cx="199668" cy="32206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536"/>
              </a:lnSpc>
              <a:buNone/>
            </a:pPr>
            <a:r>
              <a:rPr lang="en-US" sz="2536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3</a:t>
            </a:r>
            <a:endParaRPr lang="en-US" sz="2536" dirty="0"/>
          </a:p>
        </p:txBody>
      </p:sp>
      <p:sp>
        <p:nvSpPr>
          <p:cNvPr id="17" name="Text 12"/>
          <p:cNvSpPr/>
          <p:nvPr/>
        </p:nvSpPr>
        <p:spPr>
          <a:xfrm>
            <a:off x="1449110" y="6146959"/>
            <a:ext cx="3748087" cy="3353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42"/>
              </a:lnSpc>
              <a:buNone/>
            </a:pPr>
            <a:r>
              <a:rPr lang="en-US" sz="2113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Lack of Contextual Analysis</a:t>
            </a:r>
            <a:endParaRPr lang="en-US" sz="2113" dirty="0"/>
          </a:p>
        </p:txBody>
      </p:sp>
      <p:sp>
        <p:nvSpPr>
          <p:cNvPr id="18" name="Text 13"/>
          <p:cNvSpPr/>
          <p:nvPr/>
        </p:nvSpPr>
        <p:spPr>
          <a:xfrm>
            <a:off x="1449110" y="6611064"/>
            <a:ext cx="6943487" cy="103012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05"/>
              </a:lnSpc>
              <a:buNone/>
            </a:pPr>
            <a:r>
              <a:rPr lang="en-US" sz="169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Traditional CCTV systems struggle to make sense of complex, real-world scenarios, limiting their effectiveness in dynamic environments.</a:t>
            </a:r>
            <a:endParaRPr lang="en-US" sz="1691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sp>
        <p:nvSpPr>
          <p:cNvPr id="4" name="Text 1"/>
          <p:cNvSpPr/>
          <p:nvPr/>
        </p:nvSpPr>
        <p:spPr>
          <a:xfrm>
            <a:off x="793790" y="1822609"/>
            <a:ext cx="13042821" cy="141755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581"/>
              </a:lnSpc>
              <a:buNone/>
            </a:pPr>
            <a:r>
              <a:rPr lang="en-US" sz="4465" dirty="0">
                <a:solidFill>
                  <a:srgbClr val="97B8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How AI-Enhanced CCTV Can Improve Crime Prevention</a:t>
            </a:r>
            <a:endParaRPr lang="en-US" sz="4465" dirty="0"/>
          </a:p>
        </p:txBody>
      </p:sp>
      <p:sp>
        <p:nvSpPr>
          <p:cNvPr id="5" name="Text 2"/>
          <p:cNvSpPr/>
          <p:nvPr/>
        </p:nvSpPr>
        <p:spPr>
          <a:xfrm>
            <a:off x="793790" y="3807143"/>
            <a:ext cx="3327440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1"/>
              </a:lnSpc>
              <a:buNone/>
            </a:pPr>
            <a:r>
              <a:rPr lang="en-US" sz="2233" dirty="0">
                <a:solidFill>
                  <a:srgbClr val="97B8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Automated Monitoring</a:t>
            </a:r>
            <a:endParaRPr lang="en-US" sz="2233" dirty="0"/>
          </a:p>
        </p:txBody>
      </p:sp>
      <p:sp>
        <p:nvSpPr>
          <p:cNvPr id="6" name="Text 3"/>
          <p:cNvSpPr/>
          <p:nvPr/>
        </p:nvSpPr>
        <p:spPr>
          <a:xfrm>
            <a:off x="793790" y="4388287"/>
            <a:ext cx="3978116" cy="145161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AI-powered CCTV systems can continuously analyze footage, identifying suspicious behaviors and alerting authorities in real-time.</a:t>
            </a:r>
            <a:endParaRPr lang="en-US" sz="1786" dirty="0"/>
          </a:p>
        </p:txBody>
      </p:sp>
      <p:sp>
        <p:nvSpPr>
          <p:cNvPr id="7" name="Text 4"/>
          <p:cNvSpPr/>
          <p:nvPr/>
        </p:nvSpPr>
        <p:spPr>
          <a:xfrm>
            <a:off x="5332928" y="3807143"/>
            <a:ext cx="2871192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1"/>
              </a:lnSpc>
              <a:buNone/>
            </a:pPr>
            <a:r>
              <a:rPr lang="en-US" sz="2233" dirty="0">
                <a:solidFill>
                  <a:srgbClr val="97B8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Advanced Analytics</a:t>
            </a:r>
            <a:endParaRPr lang="en-US" sz="2233" dirty="0"/>
          </a:p>
        </p:txBody>
      </p:sp>
      <p:sp>
        <p:nvSpPr>
          <p:cNvPr id="8" name="Text 5"/>
          <p:cNvSpPr/>
          <p:nvPr/>
        </p:nvSpPr>
        <p:spPr>
          <a:xfrm>
            <a:off x="5332928" y="4388287"/>
            <a:ext cx="3978116" cy="18145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AI algorithms can extract deeper insights from CCTV data, enabling predictive analytics and anomaly detection to uncover emerging threats.</a:t>
            </a:r>
            <a:endParaRPr lang="en-US" sz="1786" dirty="0"/>
          </a:p>
        </p:txBody>
      </p:sp>
      <p:sp>
        <p:nvSpPr>
          <p:cNvPr id="9" name="Text 6"/>
          <p:cNvSpPr/>
          <p:nvPr/>
        </p:nvSpPr>
        <p:spPr>
          <a:xfrm>
            <a:off x="9872067" y="3807143"/>
            <a:ext cx="3801189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1"/>
              </a:lnSpc>
              <a:buNone/>
            </a:pPr>
            <a:r>
              <a:rPr lang="en-US" sz="2233" dirty="0">
                <a:solidFill>
                  <a:srgbClr val="97B8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Improved Responsiveness</a:t>
            </a:r>
            <a:endParaRPr lang="en-US" sz="2233" dirty="0"/>
          </a:p>
        </p:txBody>
      </p:sp>
      <p:sp>
        <p:nvSpPr>
          <p:cNvPr id="10" name="Text 7"/>
          <p:cNvSpPr/>
          <p:nvPr/>
        </p:nvSpPr>
        <p:spPr>
          <a:xfrm>
            <a:off x="9872067" y="4388287"/>
            <a:ext cx="3978116" cy="145161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By integrating AI-enhanced CCTV with law enforcement workflows, authorities can expedite investigation and intervention processes.</a:t>
            </a:r>
            <a:endParaRPr lang="en-US" sz="1786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302312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0647" y="230148"/>
            <a:ext cx="2369106" cy="1842016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1225391" y="2809399"/>
            <a:ext cx="12179618" cy="115133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4532"/>
              </a:lnSpc>
              <a:buNone/>
            </a:pPr>
            <a:r>
              <a:rPr lang="en-US" sz="3626" dirty="0">
                <a:solidFill>
                  <a:srgbClr val="97B8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Facial Recognition and Object Detection Capabilities</a:t>
            </a:r>
            <a:endParaRPr lang="en-US" sz="3626" dirty="0"/>
          </a:p>
        </p:txBody>
      </p:sp>
      <p:sp>
        <p:nvSpPr>
          <p:cNvPr id="7" name="Shape 2"/>
          <p:cNvSpPr/>
          <p:nvPr/>
        </p:nvSpPr>
        <p:spPr>
          <a:xfrm>
            <a:off x="1225391" y="4236958"/>
            <a:ext cx="5997773" cy="1650683"/>
          </a:xfrm>
          <a:prstGeom prst="roundRect">
            <a:avLst>
              <a:gd name="adj" fmla="val 1674"/>
            </a:avLst>
          </a:prstGeom>
          <a:solidFill>
            <a:srgbClr val="26262B"/>
          </a:solidFill>
          <a:ln/>
        </p:spPr>
      </p:sp>
      <p:sp>
        <p:nvSpPr>
          <p:cNvPr id="8" name="Text 3"/>
          <p:cNvSpPr/>
          <p:nvPr/>
        </p:nvSpPr>
        <p:spPr>
          <a:xfrm>
            <a:off x="1409581" y="4421148"/>
            <a:ext cx="2302312" cy="28777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66"/>
              </a:lnSpc>
              <a:buNone/>
            </a:pPr>
            <a:r>
              <a:rPr lang="en-US" sz="1813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Facial Recognition</a:t>
            </a:r>
            <a:endParaRPr lang="en-US" sz="1813" dirty="0"/>
          </a:p>
        </p:txBody>
      </p:sp>
      <p:sp>
        <p:nvSpPr>
          <p:cNvPr id="9" name="Text 4"/>
          <p:cNvSpPr/>
          <p:nvPr/>
        </p:nvSpPr>
        <p:spPr>
          <a:xfrm>
            <a:off x="1409581" y="4819412"/>
            <a:ext cx="5629394" cy="58935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321"/>
              </a:lnSpc>
              <a:buNone/>
            </a:pPr>
            <a:r>
              <a:rPr lang="en-US" sz="14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AI-enabled CCTV can accurately identify individuals, facilitating the tracking of suspects and the prevention of criminal activities.</a:t>
            </a:r>
            <a:endParaRPr lang="en-US" sz="1450" dirty="0"/>
          </a:p>
        </p:txBody>
      </p:sp>
      <p:sp>
        <p:nvSpPr>
          <p:cNvPr id="10" name="Shape 5"/>
          <p:cNvSpPr/>
          <p:nvPr/>
        </p:nvSpPr>
        <p:spPr>
          <a:xfrm>
            <a:off x="7407354" y="4236958"/>
            <a:ext cx="5997773" cy="1650683"/>
          </a:xfrm>
          <a:prstGeom prst="roundRect">
            <a:avLst>
              <a:gd name="adj" fmla="val 1674"/>
            </a:avLst>
          </a:prstGeom>
          <a:solidFill>
            <a:srgbClr val="26262B"/>
          </a:solidFill>
          <a:ln/>
        </p:spPr>
      </p:sp>
      <p:sp>
        <p:nvSpPr>
          <p:cNvPr id="11" name="Text 6"/>
          <p:cNvSpPr/>
          <p:nvPr/>
        </p:nvSpPr>
        <p:spPr>
          <a:xfrm>
            <a:off x="7591544" y="4421148"/>
            <a:ext cx="2302312" cy="28777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66"/>
              </a:lnSpc>
              <a:buNone/>
            </a:pPr>
            <a:r>
              <a:rPr lang="en-US" sz="1813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Object Detection</a:t>
            </a:r>
            <a:endParaRPr lang="en-US" sz="1813" dirty="0"/>
          </a:p>
        </p:txBody>
      </p:sp>
      <p:sp>
        <p:nvSpPr>
          <p:cNvPr id="12" name="Text 7"/>
          <p:cNvSpPr/>
          <p:nvPr/>
        </p:nvSpPr>
        <p:spPr>
          <a:xfrm>
            <a:off x="7591544" y="4819412"/>
            <a:ext cx="5629394" cy="88403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321"/>
              </a:lnSpc>
              <a:buNone/>
            </a:pPr>
            <a:r>
              <a:rPr lang="en-US" sz="14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Advanced computer vision techniques allow AI-enhanced CCTV to detect and classify objects, such as weapons or stolen goods, to alert authorities.</a:t>
            </a:r>
            <a:endParaRPr lang="en-US" sz="1450" dirty="0"/>
          </a:p>
        </p:txBody>
      </p:sp>
      <p:sp>
        <p:nvSpPr>
          <p:cNvPr id="13" name="Shape 8"/>
          <p:cNvSpPr/>
          <p:nvPr/>
        </p:nvSpPr>
        <p:spPr>
          <a:xfrm>
            <a:off x="1225391" y="6071830"/>
            <a:ext cx="5997773" cy="1650683"/>
          </a:xfrm>
          <a:prstGeom prst="roundRect">
            <a:avLst>
              <a:gd name="adj" fmla="val 1674"/>
            </a:avLst>
          </a:prstGeom>
          <a:solidFill>
            <a:srgbClr val="26262B"/>
          </a:solidFill>
          <a:ln/>
        </p:spPr>
      </p:sp>
      <p:sp>
        <p:nvSpPr>
          <p:cNvPr id="14" name="Text 9"/>
          <p:cNvSpPr/>
          <p:nvPr/>
        </p:nvSpPr>
        <p:spPr>
          <a:xfrm>
            <a:off x="1409581" y="6256020"/>
            <a:ext cx="2302312" cy="28777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66"/>
              </a:lnSpc>
              <a:buNone/>
            </a:pPr>
            <a:r>
              <a:rPr lang="en-US" sz="1813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Behavior Analysis</a:t>
            </a:r>
            <a:endParaRPr lang="en-US" sz="1813" dirty="0"/>
          </a:p>
        </p:txBody>
      </p:sp>
      <p:sp>
        <p:nvSpPr>
          <p:cNvPr id="15" name="Text 10"/>
          <p:cNvSpPr/>
          <p:nvPr/>
        </p:nvSpPr>
        <p:spPr>
          <a:xfrm>
            <a:off x="1409581" y="6654284"/>
            <a:ext cx="5629394" cy="88403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321"/>
              </a:lnSpc>
              <a:buNone/>
            </a:pPr>
            <a:r>
              <a:rPr lang="en-US" sz="14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AI algorithms can analyze body language, movements, and other behavioral cues to identify suspicious activities and potential threats.</a:t>
            </a:r>
            <a:endParaRPr lang="en-US" sz="1450" dirty="0"/>
          </a:p>
        </p:txBody>
      </p:sp>
      <p:sp>
        <p:nvSpPr>
          <p:cNvPr id="16" name="Shape 11"/>
          <p:cNvSpPr/>
          <p:nvPr/>
        </p:nvSpPr>
        <p:spPr>
          <a:xfrm>
            <a:off x="7407354" y="6071830"/>
            <a:ext cx="5997773" cy="1650683"/>
          </a:xfrm>
          <a:prstGeom prst="roundRect">
            <a:avLst>
              <a:gd name="adj" fmla="val 1674"/>
            </a:avLst>
          </a:prstGeom>
          <a:solidFill>
            <a:srgbClr val="26262B"/>
          </a:solidFill>
          <a:ln/>
        </p:spPr>
      </p:sp>
      <p:sp>
        <p:nvSpPr>
          <p:cNvPr id="17" name="Text 12"/>
          <p:cNvSpPr/>
          <p:nvPr/>
        </p:nvSpPr>
        <p:spPr>
          <a:xfrm>
            <a:off x="7591544" y="6256020"/>
            <a:ext cx="2302312" cy="28777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66"/>
              </a:lnSpc>
              <a:buNone/>
            </a:pPr>
            <a:r>
              <a:rPr lang="en-US" sz="1813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Crowd Monitoring</a:t>
            </a:r>
            <a:endParaRPr lang="en-US" sz="1813" dirty="0"/>
          </a:p>
        </p:txBody>
      </p:sp>
      <p:sp>
        <p:nvSpPr>
          <p:cNvPr id="18" name="Text 13"/>
          <p:cNvSpPr/>
          <p:nvPr/>
        </p:nvSpPr>
        <p:spPr>
          <a:xfrm>
            <a:off x="7591544" y="6654284"/>
            <a:ext cx="5629394" cy="58935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321"/>
              </a:lnSpc>
              <a:buNone/>
            </a:pPr>
            <a:r>
              <a:rPr lang="en-US" sz="14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AI-powered CCTV can monitor crowd dynamics, detecting overcrowding, congestion, and other safety concerns in real-time.</a:t>
            </a:r>
            <a:endParaRPr lang="en-US" sz="14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88078" y="1424107"/>
            <a:ext cx="4998125" cy="538138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83657" y="693182"/>
            <a:ext cx="7776686" cy="122086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4807"/>
              </a:lnSpc>
              <a:buNone/>
            </a:pPr>
            <a:r>
              <a:rPr lang="en-US" sz="3846" dirty="0">
                <a:solidFill>
                  <a:srgbClr val="97B8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Predictive Analytics and Anomaly Detection</a:t>
            </a:r>
            <a:endParaRPr lang="en-US" sz="3846" dirty="0"/>
          </a:p>
        </p:txBody>
      </p:sp>
      <p:sp>
        <p:nvSpPr>
          <p:cNvPr id="6" name="Shape 2"/>
          <p:cNvSpPr/>
          <p:nvPr/>
        </p:nvSpPr>
        <p:spPr>
          <a:xfrm>
            <a:off x="965240" y="2207062"/>
            <a:ext cx="22860" cy="5329357"/>
          </a:xfrm>
          <a:prstGeom prst="roundRect">
            <a:avLst>
              <a:gd name="adj" fmla="val 128185"/>
            </a:avLst>
          </a:prstGeom>
          <a:solidFill>
            <a:srgbClr val="3F3F44"/>
          </a:solidFill>
          <a:ln/>
        </p:spPr>
      </p:sp>
      <p:sp>
        <p:nvSpPr>
          <p:cNvPr id="7" name="Shape 3"/>
          <p:cNvSpPr/>
          <p:nvPr/>
        </p:nvSpPr>
        <p:spPr>
          <a:xfrm>
            <a:off x="1173540" y="2634972"/>
            <a:ext cx="683657" cy="22860"/>
          </a:xfrm>
          <a:prstGeom prst="roundRect">
            <a:avLst>
              <a:gd name="adj" fmla="val 128185"/>
            </a:avLst>
          </a:prstGeom>
          <a:solidFill>
            <a:srgbClr val="3F3F44"/>
          </a:solidFill>
          <a:ln/>
        </p:spPr>
      </p:sp>
      <p:sp>
        <p:nvSpPr>
          <p:cNvPr id="8" name="Shape 4"/>
          <p:cNvSpPr/>
          <p:nvPr/>
        </p:nvSpPr>
        <p:spPr>
          <a:xfrm>
            <a:off x="756940" y="2426732"/>
            <a:ext cx="439460" cy="439460"/>
          </a:xfrm>
          <a:prstGeom prst="roundRect">
            <a:avLst>
              <a:gd name="adj" fmla="val 6668"/>
            </a:avLst>
          </a:prstGeom>
          <a:solidFill>
            <a:srgbClr val="26262B"/>
          </a:solidFill>
          <a:ln/>
        </p:spPr>
      </p:sp>
      <p:sp>
        <p:nvSpPr>
          <p:cNvPr id="9" name="Text 5"/>
          <p:cNvSpPr/>
          <p:nvPr/>
        </p:nvSpPr>
        <p:spPr>
          <a:xfrm>
            <a:off x="914698" y="2499955"/>
            <a:ext cx="123944" cy="2930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307"/>
              </a:lnSpc>
              <a:buNone/>
            </a:pPr>
            <a:r>
              <a:rPr lang="en-US" sz="2307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1</a:t>
            </a:r>
            <a:endParaRPr lang="en-US" sz="2307" dirty="0"/>
          </a:p>
        </p:txBody>
      </p:sp>
      <p:sp>
        <p:nvSpPr>
          <p:cNvPr id="10" name="Text 6"/>
          <p:cNvSpPr/>
          <p:nvPr/>
        </p:nvSpPr>
        <p:spPr>
          <a:xfrm>
            <a:off x="2051090" y="2402324"/>
            <a:ext cx="2510433" cy="3051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03"/>
              </a:lnSpc>
              <a:buNone/>
            </a:pPr>
            <a:r>
              <a:rPr lang="en-US" sz="1923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Pattern Recognition</a:t>
            </a:r>
            <a:endParaRPr lang="en-US" sz="1923" dirty="0"/>
          </a:p>
        </p:txBody>
      </p:sp>
      <p:sp>
        <p:nvSpPr>
          <p:cNvPr id="11" name="Text 7"/>
          <p:cNvSpPr/>
          <p:nvPr/>
        </p:nvSpPr>
        <p:spPr>
          <a:xfrm>
            <a:off x="2051090" y="2824639"/>
            <a:ext cx="6409253" cy="62507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461"/>
              </a:lnSpc>
              <a:buNone/>
            </a:pPr>
            <a:r>
              <a:rPr lang="en-US" sz="1538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AI systems can identify patterns in CCTV data, enabling the prediction of potential criminal incidents based on historical information.</a:t>
            </a:r>
            <a:endParaRPr lang="en-US" sz="1538" dirty="0"/>
          </a:p>
        </p:txBody>
      </p:sp>
      <p:sp>
        <p:nvSpPr>
          <p:cNvPr id="12" name="Shape 8"/>
          <p:cNvSpPr/>
          <p:nvPr/>
        </p:nvSpPr>
        <p:spPr>
          <a:xfrm>
            <a:off x="1173540" y="4268153"/>
            <a:ext cx="683657" cy="22860"/>
          </a:xfrm>
          <a:prstGeom prst="roundRect">
            <a:avLst>
              <a:gd name="adj" fmla="val 128185"/>
            </a:avLst>
          </a:prstGeom>
          <a:solidFill>
            <a:srgbClr val="3F3F44"/>
          </a:solidFill>
          <a:ln/>
        </p:spPr>
      </p:sp>
      <p:sp>
        <p:nvSpPr>
          <p:cNvPr id="13" name="Shape 9"/>
          <p:cNvSpPr/>
          <p:nvPr/>
        </p:nvSpPr>
        <p:spPr>
          <a:xfrm>
            <a:off x="756940" y="4059912"/>
            <a:ext cx="439460" cy="439460"/>
          </a:xfrm>
          <a:prstGeom prst="roundRect">
            <a:avLst>
              <a:gd name="adj" fmla="val 6668"/>
            </a:avLst>
          </a:prstGeom>
          <a:solidFill>
            <a:srgbClr val="26262B"/>
          </a:solidFill>
          <a:ln/>
        </p:spPr>
      </p:sp>
      <p:sp>
        <p:nvSpPr>
          <p:cNvPr id="14" name="Text 10"/>
          <p:cNvSpPr/>
          <p:nvPr/>
        </p:nvSpPr>
        <p:spPr>
          <a:xfrm>
            <a:off x="885408" y="4133136"/>
            <a:ext cx="182523" cy="2930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307"/>
              </a:lnSpc>
              <a:buNone/>
            </a:pPr>
            <a:r>
              <a:rPr lang="en-US" sz="2307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2</a:t>
            </a:r>
            <a:endParaRPr lang="en-US" sz="2307" dirty="0"/>
          </a:p>
        </p:txBody>
      </p:sp>
      <p:sp>
        <p:nvSpPr>
          <p:cNvPr id="15" name="Text 11"/>
          <p:cNvSpPr/>
          <p:nvPr/>
        </p:nvSpPr>
        <p:spPr>
          <a:xfrm>
            <a:off x="2051090" y="4035504"/>
            <a:ext cx="2441853" cy="3051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03"/>
              </a:lnSpc>
              <a:buNone/>
            </a:pPr>
            <a:r>
              <a:rPr lang="en-US" sz="1923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Anomaly Detection</a:t>
            </a:r>
            <a:endParaRPr lang="en-US" sz="1923" dirty="0"/>
          </a:p>
        </p:txBody>
      </p:sp>
      <p:sp>
        <p:nvSpPr>
          <p:cNvPr id="16" name="Text 12"/>
          <p:cNvSpPr/>
          <p:nvPr/>
        </p:nvSpPr>
        <p:spPr>
          <a:xfrm>
            <a:off x="2051090" y="4457819"/>
            <a:ext cx="6409253" cy="93761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461"/>
              </a:lnSpc>
              <a:buNone/>
            </a:pPr>
            <a:r>
              <a:rPr lang="en-US" sz="1538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By continuously monitoring CCTV footage, AI algorithms can quickly detect and flag anomalous activities, triggering immediate response from authorities.</a:t>
            </a:r>
            <a:endParaRPr lang="en-US" sz="1538" dirty="0"/>
          </a:p>
        </p:txBody>
      </p:sp>
      <p:sp>
        <p:nvSpPr>
          <p:cNvPr id="17" name="Shape 13"/>
          <p:cNvSpPr/>
          <p:nvPr/>
        </p:nvSpPr>
        <p:spPr>
          <a:xfrm>
            <a:off x="1173540" y="6213872"/>
            <a:ext cx="683657" cy="22860"/>
          </a:xfrm>
          <a:prstGeom prst="roundRect">
            <a:avLst>
              <a:gd name="adj" fmla="val 128185"/>
            </a:avLst>
          </a:prstGeom>
          <a:solidFill>
            <a:srgbClr val="3F3F44"/>
          </a:solidFill>
          <a:ln/>
        </p:spPr>
      </p:sp>
      <p:sp>
        <p:nvSpPr>
          <p:cNvPr id="18" name="Shape 14"/>
          <p:cNvSpPr/>
          <p:nvPr/>
        </p:nvSpPr>
        <p:spPr>
          <a:xfrm>
            <a:off x="756940" y="6005632"/>
            <a:ext cx="439460" cy="439460"/>
          </a:xfrm>
          <a:prstGeom prst="roundRect">
            <a:avLst>
              <a:gd name="adj" fmla="val 6668"/>
            </a:avLst>
          </a:prstGeom>
          <a:solidFill>
            <a:srgbClr val="26262B"/>
          </a:solidFill>
          <a:ln/>
        </p:spPr>
      </p:sp>
      <p:sp>
        <p:nvSpPr>
          <p:cNvPr id="19" name="Text 15"/>
          <p:cNvSpPr/>
          <p:nvPr/>
        </p:nvSpPr>
        <p:spPr>
          <a:xfrm>
            <a:off x="885765" y="6078855"/>
            <a:ext cx="181689" cy="2930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307"/>
              </a:lnSpc>
              <a:buNone/>
            </a:pPr>
            <a:r>
              <a:rPr lang="en-US" sz="2307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3</a:t>
            </a:r>
            <a:endParaRPr lang="en-US" sz="2307" dirty="0"/>
          </a:p>
        </p:txBody>
      </p:sp>
      <p:sp>
        <p:nvSpPr>
          <p:cNvPr id="20" name="Text 16"/>
          <p:cNvSpPr/>
          <p:nvPr/>
        </p:nvSpPr>
        <p:spPr>
          <a:xfrm>
            <a:off x="2051090" y="5981224"/>
            <a:ext cx="2577584" cy="3051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03"/>
              </a:lnSpc>
              <a:buNone/>
            </a:pPr>
            <a:r>
              <a:rPr lang="en-US" sz="1923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Data-Driven Insights</a:t>
            </a:r>
            <a:endParaRPr lang="en-US" sz="1923" dirty="0"/>
          </a:p>
        </p:txBody>
      </p:sp>
      <p:sp>
        <p:nvSpPr>
          <p:cNvPr id="21" name="Text 17"/>
          <p:cNvSpPr/>
          <p:nvPr/>
        </p:nvSpPr>
        <p:spPr>
          <a:xfrm>
            <a:off x="2051090" y="6403538"/>
            <a:ext cx="6409253" cy="93761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461"/>
              </a:lnSpc>
              <a:buNone/>
            </a:pPr>
            <a:r>
              <a:rPr lang="en-US" sz="1538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AI-enhanced CCTV can provide valuable data-driven insights to law enforcement, informing strategic decision-making and resource allocation.</a:t>
            </a:r>
            <a:endParaRPr lang="en-US" sz="1538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7649" y="2104073"/>
            <a:ext cx="5010983" cy="4021336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6152078" y="706993"/>
            <a:ext cx="7812643" cy="178308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4680"/>
              </a:lnSpc>
              <a:buNone/>
            </a:pPr>
            <a:r>
              <a:rPr lang="en-US" sz="3744" dirty="0">
                <a:solidFill>
                  <a:srgbClr val="97B8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Integrating AI-Enhanced CCTV with Law Enforcement Workflows</a:t>
            </a:r>
            <a:endParaRPr lang="en-US" sz="3744" dirty="0"/>
          </a:p>
        </p:txBody>
      </p:sp>
      <p:pic>
        <p:nvPicPr>
          <p:cNvPr id="7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52078" y="2775347"/>
            <a:ext cx="950952" cy="1521500"/>
          </a:xfrm>
          <a:prstGeom prst="rect">
            <a:avLst/>
          </a:prstGeom>
        </p:spPr>
      </p:pic>
      <p:sp>
        <p:nvSpPr>
          <p:cNvPr id="8" name="Text 2"/>
          <p:cNvSpPr/>
          <p:nvPr/>
        </p:nvSpPr>
        <p:spPr>
          <a:xfrm>
            <a:off x="7388304" y="2965490"/>
            <a:ext cx="2377440" cy="29718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340"/>
              </a:lnSpc>
              <a:buNone/>
            </a:pPr>
            <a:r>
              <a:rPr lang="en-US" sz="1872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Automated Alerts</a:t>
            </a:r>
            <a:endParaRPr lang="en-US" sz="1872" dirty="0"/>
          </a:p>
        </p:txBody>
      </p:sp>
      <p:sp>
        <p:nvSpPr>
          <p:cNvPr id="9" name="Text 3"/>
          <p:cNvSpPr/>
          <p:nvPr/>
        </p:nvSpPr>
        <p:spPr>
          <a:xfrm>
            <a:off x="7388304" y="3376732"/>
            <a:ext cx="6576417" cy="608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396"/>
              </a:lnSpc>
              <a:buNone/>
            </a:pPr>
            <a:r>
              <a:rPr lang="en-US" sz="1498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AI-powered CCTV systems can instantly notify law enforcement of potential threats, enabling a more proactive and coordinated response.</a:t>
            </a:r>
            <a:endParaRPr lang="en-US" sz="1498" dirty="0"/>
          </a:p>
        </p:txBody>
      </p:sp>
      <p:pic>
        <p:nvPicPr>
          <p:cNvPr id="10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52078" y="4296847"/>
            <a:ext cx="950952" cy="1704142"/>
          </a:xfrm>
          <a:prstGeom prst="rect">
            <a:avLst/>
          </a:prstGeom>
        </p:spPr>
      </p:pic>
      <p:sp>
        <p:nvSpPr>
          <p:cNvPr id="11" name="Text 4"/>
          <p:cNvSpPr/>
          <p:nvPr/>
        </p:nvSpPr>
        <p:spPr>
          <a:xfrm>
            <a:off x="7388304" y="4486989"/>
            <a:ext cx="3273862" cy="29718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340"/>
              </a:lnSpc>
              <a:buNone/>
            </a:pPr>
            <a:r>
              <a:rPr lang="en-US" sz="1872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Streamlined Investigations</a:t>
            </a:r>
            <a:endParaRPr lang="en-US" sz="1872" dirty="0"/>
          </a:p>
        </p:txBody>
      </p:sp>
      <p:sp>
        <p:nvSpPr>
          <p:cNvPr id="12" name="Text 5"/>
          <p:cNvSpPr/>
          <p:nvPr/>
        </p:nvSpPr>
        <p:spPr>
          <a:xfrm>
            <a:off x="7388304" y="4898231"/>
            <a:ext cx="6576417" cy="91261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396"/>
              </a:lnSpc>
              <a:buNone/>
            </a:pPr>
            <a:r>
              <a:rPr lang="en-US" sz="1498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By providing relevant video evidence and suspect information, AI-enhanced CCTV can expedite investigative processes and improve case closure rates.</a:t>
            </a:r>
            <a:endParaRPr lang="en-US" sz="1498" dirty="0"/>
          </a:p>
        </p:txBody>
      </p:sp>
      <p:pic>
        <p:nvPicPr>
          <p:cNvPr id="13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52078" y="6000988"/>
            <a:ext cx="950952" cy="1521500"/>
          </a:xfrm>
          <a:prstGeom prst="rect">
            <a:avLst/>
          </a:prstGeom>
        </p:spPr>
      </p:pic>
      <p:sp>
        <p:nvSpPr>
          <p:cNvPr id="14" name="Text 6"/>
          <p:cNvSpPr/>
          <p:nvPr/>
        </p:nvSpPr>
        <p:spPr>
          <a:xfrm>
            <a:off x="7388304" y="6191131"/>
            <a:ext cx="3676055" cy="29718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340"/>
              </a:lnSpc>
              <a:buNone/>
            </a:pPr>
            <a:r>
              <a:rPr lang="en-US" sz="1872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Improved Resource Allocation</a:t>
            </a:r>
            <a:endParaRPr lang="en-US" sz="1872" dirty="0"/>
          </a:p>
        </p:txBody>
      </p:sp>
      <p:sp>
        <p:nvSpPr>
          <p:cNvPr id="15" name="Text 7"/>
          <p:cNvSpPr/>
          <p:nvPr/>
        </p:nvSpPr>
        <p:spPr>
          <a:xfrm>
            <a:off x="7388304" y="6602373"/>
            <a:ext cx="6576417" cy="608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396"/>
              </a:lnSpc>
              <a:buNone/>
            </a:pPr>
            <a:r>
              <a:rPr lang="en-US" sz="1498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Data-driven insights from AI-enabled CCTV can help law enforcement agencies optimize their deployment of personnel and resources.</a:t>
            </a:r>
            <a:endParaRPr lang="en-US" sz="1498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7650" y="787360"/>
            <a:ext cx="4990981" cy="6654760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6180058" y="1331357"/>
            <a:ext cx="7756684" cy="123872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4877"/>
              </a:lnSpc>
              <a:buNone/>
            </a:pPr>
            <a:r>
              <a:rPr lang="en-US" sz="3902" dirty="0">
                <a:solidFill>
                  <a:srgbClr val="97B8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Addressing Privacy Concerns and Ethical Considerations</a:t>
            </a:r>
            <a:endParaRPr lang="en-US" sz="3902" dirty="0"/>
          </a:p>
        </p:txBody>
      </p:sp>
      <p:sp>
        <p:nvSpPr>
          <p:cNvPr id="7" name="Shape 2"/>
          <p:cNvSpPr/>
          <p:nvPr/>
        </p:nvSpPr>
        <p:spPr>
          <a:xfrm>
            <a:off x="6180058" y="3090148"/>
            <a:ext cx="445889" cy="445889"/>
          </a:xfrm>
          <a:prstGeom prst="roundRect">
            <a:avLst>
              <a:gd name="adj" fmla="val 6668"/>
            </a:avLst>
          </a:prstGeom>
          <a:solidFill>
            <a:srgbClr val="26262B"/>
          </a:solidFill>
          <a:ln/>
        </p:spPr>
      </p:sp>
      <p:sp>
        <p:nvSpPr>
          <p:cNvPr id="8" name="Text 3"/>
          <p:cNvSpPr/>
          <p:nvPr/>
        </p:nvSpPr>
        <p:spPr>
          <a:xfrm>
            <a:off x="6340078" y="3164443"/>
            <a:ext cx="125730" cy="2972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341"/>
              </a:lnSpc>
              <a:buNone/>
            </a:pPr>
            <a:r>
              <a:rPr lang="en-US" sz="2341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1</a:t>
            </a:r>
            <a:endParaRPr lang="en-US" sz="2341" dirty="0"/>
          </a:p>
        </p:txBody>
      </p:sp>
      <p:sp>
        <p:nvSpPr>
          <p:cNvPr id="9" name="Text 4"/>
          <p:cNvSpPr/>
          <p:nvPr/>
        </p:nvSpPr>
        <p:spPr>
          <a:xfrm>
            <a:off x="6824067" y="3090148"/>
            <a:ext cx="3135273" cy="61936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438"/>
              </a:lnSpc>
              <a:buNone/>
            </a:pPr>
            <a:r>
              <a:rPr lang="en-US" sz="1951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Transparency and Accountability</a:t>
            </a:r>
            <a:endParaRPr lang="en-US" sz="1951" dirty="0"/>
          </a:p>
        </p:txBody>
      </p:sp>
      <p:sp>
        <p:nvSpPr>
          <p:cNvPr id="10" name="Text 5"/>
          <p:cNvSpPr/>
          <p:nvPr/>
        </p:nvSpPr>
        <p:spPr>
          <a:xfrm>
            <a:off x="6824067" y="3828336"/>
            <a:ext cx="3135273" cy="15859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497"/>
              </a:lnSpc>
              <a:buNone/>
            </a:pPr>
            <a:r>
              <a:rPr lang="en-US" sz="156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Establishing clear policies and guidelines for the use of AI-enhanced CCTV, with oversight and public engagement, can help address privacy concerns.</a:t>
            </a:r>
            <a:endParaRPr lang="en-US" sz="1561" dirty="0"/>
          </a:p>
        </p:txBody>
      </p:sp>
      <p:sp>
        <p:nvSpPr>
          <p:cNvPr id="11" name="Shape 6"/>
          <p:cNvSpPr/>
          <p:nvPr/>
        </p:nvSpPr>
        <p:spPr>
          <a:xfrm>
            <a:off x="10157460" y="3090148"/>
            <a:ext cx="445889" cy="445889"/>
          </a:xfrm>
          <a:prstGeom prst="roundRect">
            <a:avLst>
              <a:gd name="adj" fmla="val 6668"/>
            </a:avLst>
          </a:prstGeom>
          <a:solidFill>
            <a:srgbClr val="26262B"/>
          </a:solidFill>
          <a:ln/>
        </p:spPr>
      </p:sp>
      <p:sp>
        <p:nvSpPr>
          <p:cNvPr id="12" name="Text 7"/>
          <p:cNvSpPr/>
          <p:nvPr/>
        </p:nvSpPr>
        <p:spPr>
          <a:xfrm>
            <a:off x="10287714" y="3164443"/>
            <a:ext cx="185261" cy="2972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341"/>
              </a:lnSpc>
              <a:buNone/>
            </a:pPr>
            <a:r>
              <a:rPr lang="en-US" sz="2341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2</a:t>
            </a:r>
            <a:endParaRPr lang="en-US" sz="2341" dirty="0"/>
          </a:p>
        </p:txBody>
      </p:sp>
      <p:sp>
        <p:nvSpPr>
          <p:cNvPr id="13" name="Text 8"/>
          <p:cNvSpPr/>
          <p:nvPr/>
        </p:nvSpPr>
        <p:spPr>
          <a:xfrm>
            <a:off x="10801469" y="3090148"/>
            <a:ext cx="3135273" cy="61936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438"/>
              </a:lnSpc>
              <a:buNone/>
            </a:pPr>
            <a:r>
              <a:rPr lang="en-US" sz="1951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Data Protection and Consent</a:t>
            </a:r>
            <a:endParaRPr lang="en-US" sz="1951" dirty="0"/>
          </a:p>
        </p:txBody>
      </p:sp>
      <p:sp>
        <p:nvSpPr>
          <p:cNvPr id="14" name="Text 9"/>
          <p:cNvSpPr/>
          <p:nvPr/>
        </p:nvSpPr>
        <p:spPr>
          <a:xfrm>
            <a:off x="10801469" y="3828336"/>
            <a:ext cx="3135273" cy="15859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497"/>
              </a:lnSpc>
              <a:buNone/>
            </a:pPr>
            <a:r>
              <a:rPr lang="en-US" sz="156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Robust data privacy measures, such as anonymization and user consent protocols, are crucial to ensure the ethical deployment of AI-powered CCTV.</a:t>
            </a:r>
            <a:endParaRPr lang="en-US" sz="1561" dirty="0"/>
          </a:p>
        </p:txBody>
      </p:sp>
      <p:sp>
        <p:nvSpPr>
          <p:cNvPr id="15" name="Shape 10"/>
          <p:cNvSpPr/>
          <p:nvPr/>
        </p:nvSpPr>
        <p:spPr>
          <a:xfrm>
            <a:off x="6180058" y="5835253"/>
            <a:ext cx="445889" cy="445889"/>
          </a:xfrm>
          <a:prstGeom prst="roundRect">
            <a:avLst>
              <a:gd name="adj" fmla="val 6668"/>
            </a:avLst>
          </a:prstGeom>
          <a:solidFill>
            <a:srgbClr val="26262B"/>
          </a:solidFill>
          <a:ln/>
        </p:spPr>
      </p:sp>
      <p:sp>
        <p:nvSpPr>
          <p:cNvPr id="16" name="Text 11"/>
          <p:cNvSpPr/>
          <p:nvPr/>
        </p:nvSpPr>
        <p:spPr>
          <a:xfrm>
            <a:off x="6310789" y="5909548"/>
            <a:ext cx="184309" cy="2972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341"/>
              </a:lnSpc>
              <a:buNone/>
            </a:pPr>
            <a:r>
              <a:rPr lang="en-US" sz="2341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3</a:t>
            </a:r>
            <a:endParaRPr lang="en-US" sz="2341" dirty="0"/>
          </a:p>
        </p:txBody>
      </p:sp>
      <p:sp>
        <p:nvSpPr>
          <p:cNvPr id="17" name="Text 12"/>
          <p:cNvSpPr/>
          <p:nvPr/>
        </p:nvSpPr>
        <p:spPr>
          <a:xfrm>
            <a:off x="6824067" y="5835253"/>
            <a:ext cx="2477453" cy="3096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38"/>
              </a:lnSpc>
              <a:buNone/>
            </a:pPr>
            <a:r>
              <a:rPr lang="en-US" sz="1951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Biases and Fairness</a:t>
            </a:r>
            <a:endParaRPr lang="en-US" sz="1951" dirty="0"/>
          </a:p>
        </p:txBody>
      </p:sp>
      <p:sp>
        <p:nvSpPr>
          <p:cNvPr id="18" name="Text 13"/>
          <p:cNvSpPr/>
          <p:nvPr/>
        </p:nvSpPr>
        <p:spPr>
          <a:xfrm>
            <a:off x="6824067" y="6263759"/>
            <a:ext cx="7112675" cy="63436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497"/>
              </a:lnSpc>
              <a:buNone/>
            </a:pPr>
            <a:r>
              <a:rPr lang="en-US" sz="156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Continuous monitoring and auditing of AI systems are necessary to identify and mitigate potential biases that could lead to discriminatory practices.</a:t>
            </a:r>
            <a:endParaRPr lang="en-US" sz="1561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359" y="2174081"/>
            <a:ext cx="5079563" cy="3881318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6055995" y="578048"/>
            <a:ext cx="8004810" cy="15259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4005"/>
              </a:lnSpc>
              <a:buNone/>
            </a:pPr>
            <a:r>
              <a:rPr lang="en-US" sz="3204" dirty="0">
                <a:solidFill>
                  <a:srgbClr val="97B8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Case Studies: Successful Implementations of AI-Enhanced CCTV</a:t>
            </a:r>
            <a:endParaRPr lang="en-US" sz="3204" dirty="0"/>
          </a:p>
        </p:txBody>
      </p:sp>
      <p:pic>
        <p:nvPicPr>
          <p:cNvPr id="7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55995" y="2348032"/>
            <a:ext cx="406837" cy="406837"/>
          </a:xfrm>
          <a:prstGeom prst="rect">
            <a:avLst/>
          </a:prstGeom>
        </p:spPr>
      </p:pic>
      <p:sp>
        <p:nvSpPr>
          <p:cNvPr id="8" name="Text 2"/>
          <p:cNvSpPr/>
          <p:nvPr/>
        </p:nvSpPr>
        <p:spPr>
          <a:xfrm>
            <a:off x="6055995" y="2917627"/>
            <a:ext cx="2423041" cy="25431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003"/>
              </a:lnSpc>
              <a:buNone/>
            </a:pPr>
            <a:r>
              <a:rPr lang="en-US" sz="1602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Smart City Surveillance</a:t>
            </a:r>
            <a:endParaRPr lang="en-US" sz="1602" dirty="0"/>
          </a:p>
        </p:txBody>
      </p:sp>
      <p:sp>
        <p:nvSpPr>
          <p:cNvPr id="9" name="Text 3"/>
          <p:cNvSpPr/>
          <p:nvPr/>
        </p:nvSpPr>
        <p:spPr>
          <a:xfrm>
            <a:off x="6055995" y="3269575"/>
            <a:ext cx="8004810" cy="52077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051"/>
              </a:lnSpc>
              <a:buNone/>
            </a:pPr>
            <a:r>
              <a:rPr lang="en-US" sz="1282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 major metropolitan area deployed AI-powered CCTV, leading to a 25% reduction in crime rates and a 20% increase in case closure.</a:t>
            </a:r>
            <a:endParaRPr lang="en-US" sz="1282" dirty="0"/>
          </a:p>
        </p:txBody>
      </p:sp>
      <p:pic>
        <p:nvPicPr>
          <p:cNvPr id="10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55995" y="4278630"/>
            <a:ext cx="406837" cy="406837"/>
          </a:xfrm>
          <a:prstGeom prst="rect">
            <a:avLst/>
          </a:prstGeom>
        </p:spPr>
      </p:pic>
      <p:sp>
        <p:nvSpPr>
          <p:cNvPr id="11" name="Text 4"/>
          <p:cNvSpPr/>
          <p:nvPr/>
        </p:nvSpPr>
        <p:spPr>
          <a:xfrm>
            <a:off x="6055995" y="4848225"/>
            <a:ext cx="3135392" cy="25431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003"/>
              </a:lnSpc>
              <a:buNone/>
            </a:pPr>
            <a:r>
              <a:rPr lang="en-US" sz="1602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Airport Security Enhancement</a:t>
            </a:r>
            <a:endParaRPr lang="en-US" sz="1602" dirty="0"/>
          </a:p>
        </p:txBody>
      </p:sp>
      <p:sp>
        <p:nvSpPr>
          <p:cNvPr id="12" name="Text 5"/>
          <p:cNvSpPr/>
          <p:nvPr/>
        </p:nvSpPr>
        <p:spPr>
          <a:xfrm>
            <a:off x="6055995" y="5200174"/>
            <a:ext cx="8004810" cy="52077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051"/>
              </a:lnSpc>
              <a:buNone/>
            </a:pPr>
            <a:r>
              <a:rPr lang="en-US" sz="1282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An international airport integrated AI-enhanced CCTV, improving passenger flow and detecting potential security threats with a 95% accuracy rate.</a:t>
            </a:r>
            <a:endParaRPr lang="en-US" sz="1282" dirty="0"/>
          </a:p>
        </p:txBody>
      </p:sp>
      <p:pic>
        <p:nvPicPr>
          <p:cNvPr id="13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55995" y="6209228"/>
            <a:ext cx="406837" cy="406837"/>
          </a:xfrm>
          <a:prstGeom prst="rect">
            <a:avLst/>
          </a:prstGeom>
        </p:spPr>
      </p:pic>
      <p:sp>
        <p:nvSpPr>
          <p:cNvPr id="14" name="Text 6"/>
          <p:cNvSpPr/>
          <p:nvPr/>
        </p:nvSpPr>
        <p:spPr>
          <a:xfrm>
            <a:off x="6055995" y="6778823"/>
            <a:ext cx="2288024" cy="25431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003"/>
              </a:lnSpc>
              <a:buNone/>
            </a:pPr>
            <a:r>
              <a:rPr lang="en-US" sz="1602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Retail Loss Prevention</a:t>
            </a:r>
            <a:endParaRPr lang="en-US" sz="1602" dirty="0"/>
          </a:p>
        </p:txBody>
      </p:sp>
      <p:sp>
        <p:nvSpPr>
          <p:cNvPr id="15" name="Text 7"/>
          <p:cNvSpPr/>
          <p:nvPr/>
        </p:nvSpPr>
        <p:spPr>
          <a:xfrm>
            <a:off x="6055995" y="7130772"/>
            <a:ext cx="8004810" cy="52077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051"/>
              </a:lnSpc>
              <a:buNone/>
            </a:pPr>
            <a:r>
              <a:rPr lang="en-US" sz="1282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 large retail chain implemented AI-powered CCTV, resulting in a 35% decrease in theft and a 15% improvement in inventory management.</a:t>
            </a:r>
            <a:endParaRPr lang="en-US" sz="1282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</TotalTime>
  <Words>806</Words>
  <Application>Microsoft Office PowerPoint</Application>
  <PresentationFormat>Custom</PresentationFormat>
  <Paragraphs>93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Bradley Hand ITC</vt:lpstr>
      <vt:lpstr>Calibri</vt:lpstr>
      <vt:lpstr>Noto Sans TC</vt:lpstr>
      <vt:lpstr>Sora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Dhruv</cp:lastModifiedBy>
  <cp:revision>5</cp:revision>
  <dcterms:created xsi:type="dcterms:W3CDTF">2024-08-19T13:00:34Z</dcterms:created>
  <dcterms:modified xsi:type="dcterms:W3CDTF">2024-08-19T15:57:37Z</dcterms:modified>
</cp:coreProperties>
</file>